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nva Sans" panose="020B0604020202020204" charset="0"/>
      <p:regular r:id="rId8"/>
    </p:embeddedFont>
    <p:embeddedFont>
      <p:font typeface="Open Sans Extra Bold" panose="020B0604020202020204" charset="0"/>
      <p:regular r:id="rId9"/>
    </p:embeddedFont>
    <p:embeddedFont>
      <p:font typeface="Sanchez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25" d="100"/>
          <a:sy n="125" d="100"/>
        </p:scale>
        <p:origin x="660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6.jpe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A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04389">
            <a:off x="15149398" y="7189319"/>
            <a:ext cx="3241573" cy="5006291"/>
          </a:xfrm>
          <a:custGeom>
            <a:avLst/>
            <a:gdLst/>
            <a:ahLst/>
            <a:cxnLst/>
            <a:rect l="l" t="t" r="r" b="b"/>
            <a:pathLst>
              <a:path w="3241573" h="5006291">
                <a:moveTo>
                  <a:pt x="0" y="0"/>
                </a:moveTo>
                <a:lnTo>
                  <a:pt x="3241574" y="0"/>
                </a:lnTo>
                <a:lnTo>
                  <a:pt x="3241574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60016" y="-349603"/>
            <a:ext cx="2297373" cy="3507439"/>
          </a:xfrm>
          <a:custGeom>
            <a:avLst/>
            <a:gdLst/>
            <a:ahLst/>
            <a:cxnLst/>
            <a:rect l="l" t="t" r="r" b="b"/>
            <a:pathLst>
              <a:path w="2297373" h="3507439">
                <a:moveTo>
                  <a:pt x="0" y="0"/>
                </a:moveTo>
                <a:lnTo>
                  <a:pt x="2297373" y="0"/>
                </a:lnTo>
                <a:lnTo>
                  <a:pt x="2297373" y="3507439"/>
                </a:lnTo>
                <a:lnTo>
                  <a:pt x="0" y="3507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57719">
            <a:off x="290555" y="-1617609"/>
            <a:ext cx="3475850" cy="4194087"/>
          </a:xfrm>
          <a:custGeom>
            <a:avLst/>
            <a:gdLst/>
            <a:ahLst/>
            <a:cxnLst/>
            <a:rect l="l" t="t" r="r" b="b"/>
            <a:pathLst>
              <a:path w="3475850" h="4194087">
                <a:moveTo>
                  <a:pt x="0" y="0"/>
                </a:moveTo>
                <a:lnTo>
                  <a:pt x="3475850" y="0"/>
                </a:lnTo>
                <a:lnTo>
                  <a:pt x="3475850" y="4194087"/>
                </a:lnTo>
                <a:lnTo>
                  <a:pt x="0" y="4194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7353300"/>
            <a:ext cx="3591026" cy="3232577"/>
          </a:xfrm>
          <a:custGeom>
            <a:avLst/>
            <a:gdLst>
              <a:gd name="connsiteX0" fmla="*/ 0 w 3458508"/>
              <a:gd name="connsiteY0" fmla="*/ 0 h 3458508"/>
              <a:gd name="connsiteX1" fmla="*/ 3458508 w 3458508"/>
              <a:gd name="connsiteY1" fmla="*/ 0 h 3458508"/>
              <a:gd name="connsiteX2" fmla="*/ 3458508 w 3458508"/>
              <a:gd name="connsiteY2" fmla="*/ 3458508 h 3458508"/>
              <a:gd name="connsiteX3" fmla="*/ 1745061 w 3458508"/>
              <a:gd name="connsiteY3" fmla="*/ 3142373 h 3458508"/>
              <a:gd name="connsiteX4" fmla="*/ 0 w 3458508"/>
              <a:gd name="connsiteY4" fmla="*/ 3458508 h 3458508"/>
              <a:gd name="connsiteX5" fmla="*/ 0 w 3458508"/>
              <a:gd name="connsiteY5" fmla="*/ 0 h 3458508"/>
              <a:gd name="connsiteX0" fmla="*/ 0 w 3467386"/>
              <a:gd name="connsiteY0" fmla="*/ 0 h 3458508"/>
              <a:gd name="connsiteX1" fmla="*/ 3458508 w 3467386"/>
              <a:gd name="connsiteY1" fmla="*/ 0 h 3458508"/>
              <a:gd name="connsiteX2" fmla="*/ 3467386 w 3467386"/>
              <a:gd name="connsiteY2" fmla="*/ 3192354 h 3458508"/>
              <a:gd name="connsiteX3" fmla="*/ 1745061 w 3467386"/>
              <a:gd name="connsiteY3" fmla="*/ 3142373 h 3458508"/>
              <a:gd name="connsiteX4" fmla="*/ 0 w 3467386"/>
              <a:gd name="connsiteY4" fmla="*/ 3458508 h 3458508"/>
              <a:gd name="connsiteX5" fmla="*/ 0 w 3467386"/>
              <a:gd name="connsiteY5" fmla="*/ 0 h 3458508"/>
              <a:gd name="connsiteX0" fmla="*/ 0 w 3467386"/>
              <a:gd name="connsiteY0" fmla="*/ 0 h 3192354"/>
              <a:gd name="connsiteX1" fmla="*/ 3458508 w 3467386"/>
              <a:gd name="connsiteY1" fmla="*/ 0 h 3192354"/>
              <a:gd name="connsiteX2" fmla="*/ 3467386 w 3467386"/>
              <a:gd name="connsiteY2" fmla="*/ 3192354 h 3192354"/>
              <a:gd name="connsiteX3" fmla="*/ 1745061 w 3467386"/>
              <a:gd name="connsiteY3" fmla="*/ 3142373 h 3192354"/>
              <a:gd name="connsiteX4" fmla="*/ 0 w 3467386"/>
              <a:gd name="connsiteY4" fmla="*/ 3116310 h 3192354"/>
              <a:gd name="connsiteX5" fmla="*/ 0 w 3467386"/>
              <a:gd name="connsiteY5" fmla="*/ 0 h 3192354"/>
              <a:gd name="connsiteX0" fmla="*/ 0 w 3467386"/>
              <a:gd name="connsiteY0" fmla="*/ 0 h 3192354"/>
              <a:gd name="connsiteX1" fmla="*/ 3458508 w 3467386"/>
              <a:gd name="connsiteY1" fmla="*/ 0 h 3192354"/>
              <a:gd name="connsiteX2" fmla="*/ 3467386 w 3467386"/>
              <a:gd name="connsiteY2" fmla="*/ 3192354 h 3192354"/>
              <a:gd name="connsiteX3" fmla="*/ 1745061 w 3467386"/>
              <a:gd name="connsiteY3" fmla="*/ 2952263 h 3192354"/>
              <a:gd name="connsiteX4" fmla="*/ 0 w 3467386"/>
              <a:gd name="connsiteY4" fmla="*/ 3116310 h 3192354"/>
              <a:gd name="connsiteX5" fmla="*/ 0 w 3467386"/>
              <a:gd name="connsiteY5" fmla="*/ 0 h 319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7386" h="3192354">
                <a:moveTo>
                  <a:pt x="0" y="0"/>
                </a:moveTo>
                <a:lnTo>
                  <a:pt x="3458508" y="0"/>
                </a:lnTo>
                <a:cubicBezTo>
                  <a:pt x="3461467" y="1064118"/>
                  <a:pt x="3464427" y="2128236"/>
                  <a:pt x="3467386" y="3192354"/>
                </a:cubicBezTo>
                <a:cubicBezTo>
                  <a:pt x="2928790" y="3188368"/>
                  <a:pt x="2283657" y="2956249"/>
                  <a:pt x="1745061" y="2952263"/>
                </a:cubicBezTo>
                <a:lnTo>
                  <a:pt x="0" y="311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3848" y="3474096"/>
            <a:ext cx="176403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75"/>
              </a:lnSpc>
            </a:pPr>
            <a:r>
              <a:rPr lang="en-US" sz="9000" dirty="0">
                <a:solidFill>
                  <a:srgbClr val="4B261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Smart Travel Recommender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10400" y="6485193"/>
            <a:ext cx="9906000" cy="3100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9863" lvl="1" algn="l">
              <a:lnSpc>
                <a:spcPts val="6223"/>
              </a:lnSpc>
            </a:pPr>
            <a:r>
              <a:rPr lang="en-US" sz="3600" spc="-13" dirty="0">
                <a:solidFill>
                  <a:srgbClr val="4B261F"/>
                </a:solidFill>
                <a:latin typeface="Canva Sans"/>
                <a:ea typeface="Canva Sans"/>
                <a:cs typeface="Canva Sans"/>
                <a:sym typeface="Canva Sans"/>
              </a:rPr>
              <a:t>2SD22CS007 - Aishwarya Sheksindi</a:t>
            </a:r>
          </a:p>
          <a:p>
            <a:pPr marL="479863" lvl="1" algn="l">
              <a:lnSpc>
                <a:spcPts val="6223"/>
              </a:lnSpc>
            </a:pPr>
            <a:r>
              <a:rPr lang="en-US" sz="3600" spc="-13" dirty="0">
                <a:solidFill>
                  <a:srgbClr val="4B261F"/>
                </a:solidFill>
                <a:latin typeface="Canva Sans"/>
                <a:ea typeface="Canva Sans"/>
                <a:cs typeface="Canva Sans"/>
                <a:sym typeface="Canva Sans"/>
              </a:rPr>
              <a:t>2SD22CS011 - Ananya Prabhu</a:t>
            </a:r>
          </a:p>
          <a:p>
            <a:pPr marL="479863" lvl="1" algn="l">
              <a:lnSpc>
                <a:spcPts val="6223"/>
              </a:lnSpc>
            </a:pPr>
            <a:r>
              <a:rPr lang="en-US" sz="3600" spc="-13" dirty="0">
                <a:solidFill>
                  <a:srgbClr val="4B261F"/>
                </a:solidFill>
                <a:latin typeface="Canva Sans"/>
                <a:ea typeface="Canva Sans"/>
                <a:cs typeface="Canva Sans"/>
                <a:sym typeface="Canva Sans"/>
              </a:rPr>
              <a:t>2SD22CS012 - Ananya Gaonkar</a:t>
            </a:r>
          </a:p>
          <a:p>
            <a:pPr marL="479863" lvl="1" algn="l">
              <a:lnSpc>
                <a:spcPts val="6223"/>
              </a:lnSpc>
            </a:pPr>
            <a:r>
              <a:rPr lang="en-US" sz="3600" spc="-13" dirty="0">
                <a:solidFill>
                  <a:srgbClr val="4B261F"/>
                </a:solidFill>
                <a:latin typeface="Canva Sans"/>
                <a:ea typeface="Canva Sans"/>
                <a:cs typeface="Canva Sans"/>
                <a:sym typeface="Canva Sans"/>
              </a:rPr>
              <a:t>2SD22CS015 - Anusha Hegde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93971" y="4784688"/>
            <a:ext cx="13900055" cy="857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5184" spc="-15" dirty="0">
                <a:solidFill>
                  <a:srgbClr val="4B26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Discovering unexplored corners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998E6-7250-EC46-8F25-21EC6EB7F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2146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1" y="-186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767778" y="683907"/>
            <a:ext cx="5077886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dirty="0">
                <a:solidFill>
                  <a:srgbClr val="4B26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6281112" y="356576"/>
            <a:ext cx="1129104" cy="1344247"/>
          </a:xfrm>
          <a:custGeom>
            <a:avLst/>
            <a:gdLst/>
            <a:ahLst/>
            <a:cxnLst/>
            <a:rect l="l" t="t" r="r" b="b"/>
            <a:pathLst>
              <a:path w="1129104" h="1344247">
                <a:moveTo>
                  <a:pt x="1129104" y="0"/>
                </a:moveTo>
                <a:lnTo>
                  <a:pt x="0" y="0"/>
                </a:lnTo>
                <a:lnTo>
                  <a:pt x="0" y="1344248"/>
                </a:lnTo>
                <a:lnTo>
                  <a:pt x="1129104" y="1344248"/>
                </a:lnTo>
                <a:lnTo>
                  <a:pt x="11291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47956" y="3221556"/>
            <a:ext cx="5031044" cy="3843888"/>
          </a:xfrm>
          <a:custGeom>
            <a:avLst/>
            <a:gdLst/>
            <a:ahLst/>
            <a:cxnLst/>
            <a:rect l="l" t="t" r="r" b="b"/>
            <a:pathLst>
              <a:path w="5031044" h="3843888">
                <a:moveTo>
                  <a:pt x="0" y="0"/>
                </a:moveTo>
                <a:lnTo>
                  <a:pt x="5031044" y="0"/>
                </a:lnTo>
                <a:lnTo>
                  <a:pt x="5031044" y="3843888"/>
                </a:lnTo>
                <a:lnTo>
                  <a:pt x="0" y="384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07" r="-1229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73923" y="6224771"/>
            <a:ext cx="4822402" cy="3571722"/>
          </a:xfrm>
          <a:custGeom>
            <a:avLst/>
            <a:gdLst/>
            <a:ahLst/>
            <a:cxnLst/>
            <a:rect l="l" t="t" r="r" b="b"/>
            <a:pathLst>
              <a:path w="4822402" h="3571722">
                <a:moveTo>
                  <a:pt x="0" y="0"/>
                </a:moveTo>
                <a:lnTo>
                  <a:pt x="4822402" y="0"/>
                </a:lnTo>
                <a:lnTo>
                  <a:pt x="4822402" y="3571722"/>
                </a:lnTo>
                <a:lnTo>
                  <a:pt x="0" y="3571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36" t="-8443" r="-14017"/>
            </a:stretch>
          </a:blipFill>
          <a:ln cap="rnd">
            <a:noFill/>
            <a:prstDash val="solid"/>
            <a:round/>
          </a:ln>
        </p:spPr>
      </p:sp>
      <p:sp>
        <p:nvSpPr>
          <p:cNvPr id="7" name="Freeform 7"/>
          <p:cNvSpPr/>
          <p:nvPr/>
        </p:nvSpPr>
        <p:spPr>
          <a:xfrm>
            <a:off x="10873923" y="330182"/>
            <a:ext cx="4822402" cy="3612909"/>
          </a:xfrm>
          <a:custGeom>
            <a:avLst/>
            <a:gdLst/>
            <a:ahLst/>
            <a:cxnLst/>
            <a:rect l="l" t="t" r="r" b="b"/>
            <a:pathLst>
              <a:path w="4822402" h="3612909">
                <a:moveTo>
                  <a:pt x="0" y="0"/>
                </a:moveTo>
                <a:lnTo>
                  <a:pt x="4822402" y="0"/>
                </a:lnTo>
                <a:lnTo>
                  <a:pt x="4822402" y="3612909"/>
                </a:lnTo>
                <a:lnTo>
                  <a:pt x="0" y="361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224" r="-32554" b="-24560"/>
            </a:stretch>
          </a:blipFill>
          <a:ln cap="rnd">
            <a:noFill/>
            <a:prstDash val="solid"/>
            <a:round/>
          </a:ln>
        </p:spPr>
      </p:sp>
      <p:sp>
        <p:nvSpPr>
          <p:cNvPr id="8" name="TextBox 8"/>
          <p:cNvSpPr txBox="1"/>
          <p:nvPr/>
        </p:nvSpPr>
        <p:spPr>
          <a:xfrm>
            <a:off x="309000" y="2476500"/>
            <a:ext cx="9825599" cy="6630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3275" lvl="1" indent="-446638" algn="just">
              <a:lnSpc>
                <a:spcPts val="4675"/>
              </a:lnSpc>
              <a:buFont typeface="Arial"/>
              <a:buChar char="•"/>
            </a:pPr>
            <a:r>
              <a:rPr lang="en-US" sz="4137" dirty="0">
                <a:solidFill>
                  <a:srgbClr val="4B26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tourism recommendation system provides personalized suggestions for travel destinations, restaurants and accommodations, enhancing travelers overall experience.</a:t>
            </a:r>
          </a:p>
          <a:p>
            <a:pPr algn="just">
              <a:lnSpc>
                <a:spcPts val="4675"/>
              </a:lnSpc>
            </a:pPr>
            <a:endParaRPr lang="en-US" sz="4137" dirty="0">
              <a:solidFill>
                <a:srgbClr val="4B26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3275" lvl="1" indent="-446638" algn="just">
              <a:lnSpc>
                <a:spcPts val="4675"/>
              </a:lnSpc>
              <a:buFont typeface="Arial"/>
              <a:buChar char="•"/>
            </a:pPr>
            <a:r>
              <a:rPr lang="en-US" sz="4137" dirty="0">
                <a:solidFill>
                  <a:srgbClr val="4B26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uses data-driven insights to recommend locations and attractions based on user preferences, helping tourists discover hidden gems tailored to their interests.</a:t>
            </a:r>
          </a:p>
          <a:p>
            <a:pPr algn="l">
              <a:lnSpc>
                <a:spcPts val="4675"/>
              </a:lnSpc>
              <a:spcBef>
                <a:spcPct val="0"/>
              </a:spcBef>
            </a:pPr>
            <a:endParaRPr lang="en-US" sz="4137" dirty="0">
              <a:solidFill>
                <a:srgbClr val="4B26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1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7486" y="430868"/>
            <a:ext cx="8519378" cy="137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1"/>
              </a:lnSpc>
            </a:pPr>
            <a:r>
              <a:rPr lang="en-US" sz="8699" dirty="0">
                <a:solidFill>
                  <a:srgbClr val="4B26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454" y="2128000"/>
            <a:ext cx="9006623" cy="3546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83382" lvl="1" indent="-685800">
              <a:buFont typeface="Arial" panose="020B0604020202020204" pitchFamily="34" charset="0"/>
              <a:buChar char="•"/>
            </a:pPr>
            <a:r>
              <a:rPr lang="en-US" sz="4609" dirty="0">
                <a:latin typeface="Times New Roman"/>
                <a:ea typeface="Times New Roman"/>
                <a:cs typeface="Times New Roman"/>
                <a:sym typeface="Times New Roman"/>
              </a:rPr>
              <a:t>Recommending tourist places, restaurants, and accommodations based on user preferences using a Collaborative filtering algorithm.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9BB13-B017-9999-059C-D265D691B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50" y="790085"/>
            <a:ext cx="8369030" cy="520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5A048-A3CD-9189-4FDB-07F72E95B3F8}"/>
              </a:ext>
            </a:extLst>
          </p:cNvPr>
          <p:cNvSpPr txBox="1"/>
          <p:nvPr/>
        </p:nvSpPr>
        <p:spPr>
          <a:xfrm>
            <a:off x="338252" y="6211221"/>
            <a:ext cx="16840199" cy="363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6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and analyze data from various sources to enhance the system's accuracy.</a:t>
            </a:r>
          </a:p>
          <a:p>
            <a:pPr algn="just"/>
            <a:endParaRPr lang="en-US" sz="46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6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 that makes it easy for users to input preferences and receive suggestions.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14C8CA9E-3E1D-1798-1742-86D67ADE12CD}"/>
              </a:ext>
            </a:extLst>
          </p:cNvPr>
          <p:cNvSpPr/>
          <p:nvPr/>
        </p:nvSpPr>
        <p:spPr>
          <a:xfrm>
            <a:off x="0" y="121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1125200" y="1120744"/>
            <a:ext cx="6474198" cy="8087147"/>
          </a:xfrm>
          <a:custGeom>
            <a:avLst/>
            <a:gdLst/>
            <a:ahLst/>
            <a:cxnLst/>
            <a:rect l="l" t="t" r="r" b="b"/>
            <a:pathLst>
              <a:path w="6474198" h="8087147">
                <a:moveTo>
                  <a:pt x="0" y="0"/>
                </a:moveTo>
                <a:lnTo>
                  <a:pt x="6474198" y="0"/>
                </a:lnTo>
                <a:lnTo>
                  <a:pt x="6474198" y="8087148"/>
                </a:lnTo>
                <a:lnTo>
                  <a:pt x="0" y="8087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447800" y="543663"/>
            <a:ext cx="685969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dirty="0">
                <a:solidFill>
                  <a:srgbClr val="4B26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2339" y="2324100"/>
            <a:ext cx="9521861" cy="7278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2"/>
              </a:lnSpc>
            </a:pPr>
            <a:r>
              <a:rPr lang="en-US" sz="5400" u="sng" spc="227" dirty="0">
                <a:solidFill>
                  <a:srgbClr val="4B261F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Collaborative Filtering :</a:t>
            </a:r>
          </a:p>
          <a:p>
            <a:pPr algn="l">
              <a:lnSpc>
                <a:spcPts val="3372"/>
              </a:lnSpc>
            </a:pPr>
            <a:endParaRPr lang="en-US" sz="5400" u="sng" spc="227" dirty="0">
              <a:solidFill>
                <a:srgbClr val="4B261F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algn="l">
              <a:lnSpc>
                <a:spcPts val="5379"/>
              </a:lnSpc>
            </a:pPr>
            <a:r>
              <a:rPr lang="en-US" sz="4400" spc="196" dirty="0">
                <a:solidFill>
                  <a:srgbClr val="4B261F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It is a recommender system that suggests items to users based on how other users with similar tastes and preferences have interacted with those items.</a:t>
            </a:r>
          </a:p>
          <a:p>
            <a:pPr algn="l">
              <a:lnSpc>
                <a:spcPts val="5379"/>
              </a:lnSpc>
            </a:pPr>
            <a:endParaRPr lang="en-US" sz="4400" spc="196" dirty="0">
              <a:solidFill>
                <a:srgbClr val="4B261F"/>
              </a:solidFill>
              <a:latin typeface="Times New Roman" panose="02020603050405020304" pitchFamily="18" charset="0"/>
              <a:ea typeface="Sanchez"/>
              <a:cs typeface="Times New Roman" panose="02020603050405020304" pitchFamily="18" charset="0"/>
              <a:sym typeface="Sanchez"/>
            </a:endParaRPr>
          </a:p>
          <a:p>
            <a:pPr algn="l">
              <a:lnSpc>
                <a:spcPts val="6204"/>
              </a:lnSpc>
            </a:pPr>
            <a:r>
              <a:rPr lang="en-US" sz="4400" u="sng" spc="196" dirty="0">
                <a:solidFill>
                  <a:srgbClr val="4B261F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Types of Collaborative Filtering</a:t>
            </a:r>
          </a:p>
          <a:p>
            <a:pPr marL="802452" lvl="1" indent="-401226" algn="l">
              <a:lnSpc>
                <a:spcPts val="5872"/>
              </a:lnSpc>
              <a:buAutoNum type="arabicPeriod"/>
            </a:pPr>
            <a:r>
              <a:rPr lang="en-US" sz="4400" spc="185" dirty="0">
                <a:solidFill>
                  <a:srgbClr val="4B261F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User-based </a:t>
            </a:r>
          </a:p>
          <a:p>
            <a:pPr marL="802452" lvl="1" indent="-401226" algn="l">
              <a:lnSpc>
                <a:spcPts val="5872"/>
              </a:lnSpc>
              <a:buAutoNum type="arabicPeriod"/>
            </a:pPr>
            <a:r>
              <a:rPr lang="en-US" sz="4400" spc="185" dirty="0">
                <a:solidFill>
                  <a:srgbClr val="4B261F"/>
                </a:solidFill>
                <a:latin typeface="Times New Roman" panose="02020603050405020304" pitchFamily="18" charset="0"/>
                <a:ea typeface="Sanchez"/>
                <a:cs typeface="Times New Roman" panose="02020603050405020304" pitchFamily="18" charset="0"/>
                <a:sym typeface="Sanchez"/>
              </a:rPr>
              <a:t> Item-based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6483905-D734-048A-CC06-6EFE3923B8A0}"/>
              </a:ext>
            </a:extLst>
          </p:cNvPr>
          <p:cNvSpPr/>
          <p:nvPr/>
        </p:nvSpPr>
        <p:spPr>
          <a:xfrm>
            <a:off x="0" y="305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75412-61FA-1033-E947-117C30B5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4412" r="5972" b="10346"/>
          <a:stretch/>
        </p:blipFill>
        <p:spPr>
          <a:xfrm>
            <a:off x="11887202" y="800100"/>
            <a:ext cx="6048735" cy="57386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2771AB-0B83-ED5F-2AEE-6D173B556FF3}"/>
              </a:ext>
            </a:extLst>
          </p:cNvPr>
          <p:cNvSpPr txBox="1"/>
          <p:nvPr/>
        </p:nvSpPr>
        <p:spPr>
          <a:xfrm>
            <a:off x="457201" y="6560645"/>
            <a:ext cx="16763999" cy="243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2010" lvl="1" indent="-421005" algn="just">
              <a:lnSpc>
                <a:spcPts val="5459"/>
              </a:lnSpc>
              <a:buFont typeface="Arial"/>
              <a:buChar char="•"/>
            </a:pPr>
            <a:r>
              <a:rPr lang="en-US" sz="390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Updates on availability, prices and local tourist places.</a:t>
            </a:r>
          </a:p>
          <a:p>
            <a:endParaRPr lang="en-IN" dirty="0"/>
          </a:p>
          <a:p>
            <a:pPr marL="842010" lvl="1" indent="-421005" algn="just">
              <a:lnSpc>
                <a:spcPts val="5459"/>
              </a:lnSpc>
              <a:buFont typeface="Arial"/>
              <a:buChar char="•"/>
            </a:pPr>
            <a:r>
              <a:rPr lang="en-US" sz="390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Suggestions for accommodations, and dining  making it a comprehensive trip planner.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601" y="491964"/>
            <a:ext cx="9906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89"/>
              </a:lnSpc>
            </a:pPr>
            <a:r>
              <a:rPr lang="en-US" sz="9371" dirty="0">
                <a:solidFill>
                  <a:srgbClr val="4B26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Outcomes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301" y="2265112"/>
            <a:ext cx="10896600" cy="4184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2010" lvl="1" indent="-421005" algn="just">
              <a:lnSpc>
                <a:spcPts val="5459"/>
              </a:lnSpc>
              <a:buFont typeface="Arial"/>
              <a:buChar char="•"/>
            </a:pPr>
            <a:r>
              <a:rPr lang="en-US" sz="390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Recommends tourist destinations based on users preferences, budget, and interest.</a:t>
            </a:r>
          </a:p>
          <a:p>
            <a:pPr marL="842010" lvl="1" indent="-421005" algn="just">
              <a:lnSpc>
                <a:spcPts val="5459"/>
              </a:lnSpc>
              <a:buFont typeface="Arial"/>
              <a:buChar char="•"/>
            </a:pPr>
            <a:r>
              <a:rPr lang="en-US" sz="390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The system will reduce users’ time planning trips by offering quick, relevant suggestions.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-1660375">
            <a:off x="13364092" y="-1570265"/>
            <a:ext cx="3292823" cy="3140530"/>
          </a:xfrm>
          <a:custGeom>
            <a:avLst/>
            <a:gdLst/>
            <a:ahLst/>
            <a:cxnLst/>
            <a:rect l="l" t="t" r="r" b="b"/>
            <a:pathLst>
              <a:path w="3292823" h="3140530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66865" y="-1220215"/>
            <a:ext cx="3241573" cy="5006291"/>
          </a:xfrm>
          <a:custGeom>
            <a:avLst/>
            <a:gdLst/>
            <a:ahLst/>
            <a:cxnLst/>
            <a:rect l="l" t="t" r="r" b="b"/>
            <a:pathLst>
              <a:path w="3241573" h="5006291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585069">
            <a:off x="3675897" y="-2089770"/>
            <a:ext cx="2789859" cy="4490718"/>
          </a:xfrm>
          <a:custGeom>
            <a:avLst/>
            <a:gdLst/>
            <a:ahLst/>
            <a:cxnLst/>
            <a:rect l="l" t="t" r="r" b="b"/>
            <a:pathLst>
              <a:path w="2789859" h="4490718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5437536" y="7573336"/>
            <a:ext cx="3520641" cy="2847318"/>
          </a:xfrm>
          <a:custGeom>
            <a:avLst/>
            <a:gdLst/>
            <a:ahLst/>
            <a:cxnLst/>
            <a:rect l="l" t="t" r="r" b="b"/>
            <a:pathLst>
              <a:path w="3520641" h="2847318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45614" y="-2790553"/>
            <a:ext cx="3909779" cy="4278828"/>
          </a:xfrm>
          <a:custGeom>
            <a:avLst/>
            <a:gdLst/>
            <a:ahLst/>
            <a:cxnLst/>
            <a:rect l="l" t="t" r="r" b="b"/>
            <a:pathLst>
              <a:path w="3909779" h="4278828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47120" y="3949541"/>
            <a:ext cx="4493241" cy="3173351"/>
          </a:xfrm>
          <a:custGeom>
            <a:avLst/>
            <a:gdLst/>
            <a:ahLst/>
            <a:cxnLst/>
            <a:rect l="l" t="t" r="r" b="b"/>
            <a:pathLst>
              <a:path w="4493241" h="317335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66875" y="5674288"/>
            <a:ext cx="2360822" cy="4475491"/>
          </a:xfrm>
          <a:custGeom>
            <a:avLst/>
            <a:gdLst/>
            <a:ahLst/>
            <a:cxnLst/>
            <a:rect l="l" t="t" r="r" b="b"/>
            <a:pathLst>
              <a:path w="2360822" h="4475491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92921" y="2195821"/>
            <a:ext cx="2297373" cy="3507439"/>
          </a:xfrm>
          <a:custGeom>
            <a:avLst/>
            <a:gdLst/>
            <a:ahLst/>
            <a:cxnLst/>
            <a:rect l="l" t="t" r="r" b="b"/>
            <a:pathLst>
              <a:path w="2297373" h="3507439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68193" y="-1265163"/>
            <a:ext cx="3215450" cy="4122372"/>
          </a:xfrm>
          <a:custGeom>
            <a:avLst/>
            <a:gdLst/>
            <a:ahLst/>
            <a:cxnLst/>
            <a:rect l="l" t="t" r="r" b="b"/>
            <a:pathLst>
              <a:path w="3215450" h="4122372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966875" y="8509480"/>
            <a:ext cx="5501028" cy="3555039"/>
          </a:xfrm>
          <a:custGeom>
            <a:avLst/>
            <a:gdLst/>
            <a:ahLst/>
            <a:cxnLst/>
            <a:rect l="l" t="t" r="r" b="b"/>
            <a:pathLst>
              <a:path w="5501028" h="3555039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18579" y="8509480"/>
            <a:ext cx="4378799" cy="2205820"/>
          </a:xfrm>
          <a:custGeom>
            <a:avLst/>
            <a:gdLst/>
            <a:ahLst/>
            <a:cxnLst/>
            <a:rect l="l" t="t" r="r" b="b"/>
            <a:pathLst>
              <a:path w="4378799" h="2205820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13468" y="8297254"/>
            <a:ext cx="3948319" cy="2985916"/>
          </a:xfrm>
          <a:custGeom>
            <a:avLst/>
            <a:gdLst/>
            <a:ahLst/>
            <a:cxnLst/>
            <a:rect l="l" t="t" r="r" b="b"/>
            <a:pathLst>
              <a:path w="3948319" h="2985916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53682" y="8733496"/>
            <a:ext cx="3920515" cy="3107008"/>
          </a:xfrm>
          <a:custGeom>
            <a:avLst/>
            <a:gdLst/>
            <a:ahLst/>
            <a:cxnLst/>
            <a:rect l="l" t="t" r="r" b="b"/>
            <a:pathLst>
              <a:path w="3920515" h="3107008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926957">
            <a:off x="7369813" y="-2353347"/>
            <a:ext cx="3475850" cy="4194087"/>
          </a:xfrm>
          <a:custGeom>
            <a:avLst/>
            <a:gdLst/>
            <a:ahLst/>
            <a:cxnLst/>
            <a:rect l="l" t="t" r="r" b="b"/>
            <a:pathLst>
              <a:path w="3475850" h="4194087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101919" y="3136078"/>
            <a:ext cx="12011637" cy="393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5"/>
              </a:lnSpc>
            </a:pPr>
            <a:r>
              <a:rPr lang="en-US" sz="15159" dirty="0">
                <a:solidFill>
                  <a:srgbClr val="4B26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visiting!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212</Words>
  <Application>Microsoft Office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Times New Roman</vt:lpstr>
      <vt:lpstr>Open Sans Extra Bold</vt:lpstr>
      <vt:lpstr>Sanchez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Scrapbook Tourism Presentation</dc:title>
  <dc:creator>Ananya Prabhu</dc:creator>
  <cp:lastModifiedBy>Ananya Prabhu</cp:lastModifiedBy>
  <cp:revision>26</cp:revision>
  <dcterms:created xsi:type="dcterms:W3CDTF">2006-08-16T00:00:00Z</dcterms:created>
  <dcterms:modified xsi:type="dcterms:W3CDTF">2024-09-24T17:59:53Z</dcterms:modified>
  <dc:identifier>DAGRmF-lzpM</dc:identifier>
</cp:coreProperties>
</file>